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5940d9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5940d9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5940d97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5940d97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5940d978_2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5940d978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a5940d978_2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5940d978_2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5940d97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a5940d978_2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5c2f21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5c2f21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5c2f21c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5c2f21c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5c2f21c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5c2f21c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5c2f21c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5c2f21c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730250" y="1428750"/>
            <a:ext cx="76818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30249" y="3258741"/>
            <a:ext cx="7681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  <a:defRPr b="0" i="0" sz="32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12682" lvl="1" marL="457182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12663" lvl="2" marL="914363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12645" lvl="3" marL="1371545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2626" lvl="4" marL="1828726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2608" lvl="5" marL="2285908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2589" lvl="6" marL="2743089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2571" lvl="7" marL="3200271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12553" lvl="8" marL="3657454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" name="Google Shape;4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emo, Video etc. &quot;special&quot; slides">
  <p:cSld name="1_Demo, Video etc. &quot;special&quot; slide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369219" y="487354"/>
            <a:ext cx="70431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68955" y="3258741"/>
            <a:ext cx="704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12682" lvl="1" marL="457182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12663" lvl="2" marL="914363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12645" lvl="3" marL="1371545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12626" lvl="4" marL="1828726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12608" lvl="5" marL="2285908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12589" lvl="6" marL="2743089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12571" lvl="7" marL="3200271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12553" lvl="8" marL="3657454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722049" y="1766888"/>
            <a:ext cx="7690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200"/>
              <a:buFont typeface="Arial"/>
              <a:buNone/>
              <a:defRPr b="1" i="1" sz="100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  <a:defRPr b="0" i="0" sz="28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1000" y="1058664"/>
            <a:ext cx="83820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 b="0" i="0" sz="32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  <a:defRPr b="0" i="0" sz="28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81000" y="1059656"/>
            <a:ext cx="83820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 b="0" i="0" sz="32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  <a:defRPr b="0" i="0" sz="28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81000" y="1058665"/>
            <a:ext cx="41148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48200" y="1058665"/>
            <a:ext cx="41148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81000" y="1058665"/>
            <a:ext cx="411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  <a:defRPr b="1" i="0" sz="25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Noto Sans Symbols"/>
              <a:buNone/>
              <a:defRPr b="1" i="0" sz="20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None/>
              <a:defRPr b="1" i="0" sz="18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2400"/>
              <a:buFont typeface="Noto Sans Symbols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2400"/>
              <a:buFont typeface="Noto Sans Symbols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2000"/>
              <a:buFont typeface="Arial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2000"/>
              <a:buFont typeface="Arial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2000"/>
              <a:buFont typeface="Arial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2000"/>
              <a:buFont typeface="Arial"/>
              <a:buNone/>
              <a:defRPr b="1" i="0" sz="16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380999" y="1631156"/>
            <a:ext cx="41148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4650" lvl="0" marL="4572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Font typeface="Noto Sans Symbols"/>
              <a:buChar char="▪"/>
              <a:defRPr b="0" i="0" sz="23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  <a:defRPr b="0" i="0" sz="18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▪"/>
              <a:defRPr b="0" i="0" sz="17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▪"/>
              <a:defRPr b="0" i="0" sz="17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645981" y="1058665"/>
            <a:ext cx="41169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1" i="0" sz="2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4" type="body"/>
          </p:nvPr>
        </p:nvSpPr>
        <p:spPr>
          <a:xfrm>
            <a:off x="4645026" y="1631156"/>
            <a:ext cx="41181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4650" lvl="0" marL="4572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Font typeface="Noto Sans Symbols"/>
              <a:buChar char="▪"/>
              <a:defRPr b="0" i="0" sz="23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▪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  <a:defRPr b="0" i="0" sz="18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▪"/>
              <a:defRPr b="0" i="0" sz="17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Noto Sans Symbols"/>
              <a:buChar char="▪"/>
              <a:defRPr b="0" i="0" sz="17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LKIN - Prints in GRAYSCALE">
  <p:cSld name="WALKIN - Prints in GRAYSCA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1000" y="1051556"/>
            <a:ext cx="83820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 b="0" i="0" sz="3200" u="none" cap="none" strike="noStrike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  <a:defRPr b="0" i="0" sz="2800" u="none" cap="none" strike="noStrike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b="0" i="0" sz="2400" u="none" cap="none" strike="noStrike"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b="0" i="0" sz="2000" u="none" cap="none" strike="noStrike"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4724400" y="4857750"/>
            <a:ext cx="350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1800" u="none" cap="none" strike="noStrike">
                <a:latin typeface="Cambria"/>
                <a:ea typeface="Cambria"/>
                <a:cs typeface="Cambria"/>
                <a:sym typeface="Cambria"/>
              </a:rPr>
              <a:t>Celebrate! </a:t>
            </a:r>
            <a:r>
              <a:rPr b="0" i="0" lang="en" sz="1800" u="none" cap="none" strike="noStrike">
                <a:latin typeface="Cambria"/>
                <a:ea typeface="Cambria"/>
                <a:cs typeface="Cambria"/>
                <a:sym typeface="Cambria"/>
              </a:rPr>
              <a:t>Gaston County Schools</a:t>
            </a:r>
            <a:endParaRPr/>
          </a:p>
        </p:txBody>
      </p:sp>
      <p:pic>
        <p:nvPicPr>
          <p:cNvPr descr="TEAL PNG.png"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29600" y="4441538"/>
            <a:ext cx="586050" cy="5860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aston.k12.nc.u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ctrTitle"/>
          </p:nvPr>
        </p:nvSpPr>
        <p:spPr>
          <a:xfrm>
            <a:off x="730250" y="682175"/>
            <a:ext cx="7681800" cy="3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</a:t>
            </a:r>
            <a:r>
              <a:rPr lang="en"/>
              <a:t>Revisions for Math and ELA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2018-2019</a:t>
            </a:r>
            <a:endParaRPr sz="4800"/>
          </a:p>
        </p:txBody>
      </p:sp>
      <p:pic>
        <p:nvPicPr>
          <p:cNvPr id="87" name="Google Shape;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74" y="4384200"/>
            <a:ext cx="963774" cy="6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Introduction to the North Carolina Standard Course of Study </a:t>
            </a:r>
            <a:endParaRPr b="1" sz="3000"/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81000" y="1059643"/>
            <a:ext cx="8382000" cy="3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Every 5 to 7 years NCDPI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will review the standards for every content area to ensure the NCSCOS consists of clear, relevant standards and objectives.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NCDPI just completed this cycle for Math and ELA and in April 2017, the North Carolina State Board of Education adopted new ELA and Math standards for grades K-12.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 Standard Course of Study describes what students should know, understand,and be able to do by the end of each grade level.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involved?</a:t>
            </a:r>
            <a:endParaRPr/>
          </a:p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81000" y="1059646"/>
            <a:ext cx="8382000" cy="27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was given via surveys and focus groups from: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Members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Business/Industry Professionals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 Faculty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Educators (teachers, administrators, curriculum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81000" y="172662"/>
            <a:ext cx="83820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Mathematics Assessment</a:t>
            </a:r>
            <a:endParaRPr/>
          </a:p>
        </p:txBody>
      </p:sp>
      <p:sp>
        <p:nvSpPr>
          <p:cNvPr id="106" name="Google Shape;106;p26"/>
          <p:cNvSpPr txBox="1"/>
          <p:nvPr/>
        </p:nvSpPr>
        <p:spPr>
          <a:xfrm>
            <a:off x="494275" y="945375"/>
            <a:ext cx="8268600" cy="3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2018-2019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content standards taught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forms built/assessed (New NC Math 3 EOC)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results will be delayed for EOG/EOC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2019-2020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 (Edition 5) fully implemented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81000" y="172641"/>
            <a:ext cx="83820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Assessment</a:t>
            </a:r>
            <a:endParaRPr/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81000" y="1059656"/>
            <a:ext cx="8382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528B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2018-2019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standards taught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standards field tested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528B"/>
              </a:buClr>
              <a:buSzPts val="32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forms built/assessed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results will be delayed for EOG/EOC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3675" lvl="0" marL="396875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950550" y="4383725"/>
            <a:ext cx="70860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Visit </a:t>
            </a:r>
            <a:r>
              <a:rPr b="1" lang="en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http://www.gaston.k12.nc.us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 and click on “Our Schools”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8"/>
          <p:cNvSpPr/>
          <p:nvPr/>
        </p:nvSpPr>
        <p:spPr>
          <a:xfrm>
            <a:off x="4299700" y="967225"/>
            <a:ext cx="885900" cy="25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4">
            <a:alphaModFix/>
          </a:blip>
          <a:srcRect b="3838" l="0" r="0" t="3439"/>
          <a:stretch/>
        </p:blipFill>
        <p:spPr>
          <a:xfrm>
            <a:off x="514925" y="233375"/>
            <a:ext cx="7957248" cy="415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/>
          <p:nvPr/>
        </p:nvSpPr>
        <p:spPr>
          <a:xfrm>
            <a:off x="6190100" y="672725"/>
            <a:ext cx="885900" cy="25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 b="3799" l="0" r="891" t="3298"/>
          <a:stretch/>
        </p:blipFill>
        <p:spPr>
          <a:xfrm>
            <a:off x="582875" y="249700"/>
            <a:ext cx="7978253" cy="42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/>
          <p:nvPr/>
        </p:nvSpPr>
        <p:spPr>
          <a:xfrm>
            <a:off x="2650950" y="4456100"/>
            <a:ext cx="38421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Click on “Belmont Middle School”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2450875" y="1472850"/>
            <a:ext cx="885900" cy="25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0"/>
          <p:cNvPicPr preferRelativeResize="0"/>
          <p:nvPr/>
        </p:nvPicPr>
        <p:blipFill rotWithShape="1">
          <a:blip r:embed="rId3">
            <a:alphaModFix/>
          </a:blip>
          <a:srcRect b="3150" l="765" r="1118" t="3365"/>
          <a:stretch/>
        </p:blipFill>
        <p:spPr>
          <a:xfrm>
            <a:off x="693225" y="200725"/>
            <a:ext cx="7757558" cy="41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/>
        </p:nvSpPr>
        <p:spPr>
          <a:xfrm>
            <a:off x="1252950" y="4358125"/>
            <a:ext cx="66381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Click on “Parents” and then on “Resources for Parents”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30"/>
          <p:cNvSpPr/>
          <p:nvPr/>
        </p:nvSpPr>
        <p:spPr>
          <a:xfrm>
            <a:off x="4344025" y="966200"/>
            <a:ext cx="885900" cy="25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0"/>
          <p:cNvSpPr/>
          <p:nvPr/>
        </p:nvSpPr>
        <p:spPr>
          <a:xfrm>
            <a:off x="4496475" y="1512100"/>
            <a:ext cx="885900" cy="25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632400" y="4473600"/>
            <a:ext cx="78792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Scroll the page to view various information.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 rotWithShape="1">
          <a:blip r:embed="rId3">
            <a:alphaModFix/>
          </a:blip>
          <a:srcRect b="4114" l="1327" r="1025" t="3206"/>
          <a:stretch/>
        </p:blipFill>
        <p:spPr>
          <a:xfrm>
            <a:off x="646700" y="282375"/>
            <a:ext cx="7850602" cy="419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31"/>
          <p:cNvCxnSpPr/>
          <p:nvPr/>
        </p:nvCxnSpPr>
        <p:spPr>
          <a:xfrm flipH="1" rot="10800000">
            <a:off x="391950" y="1931475"/>
            <a:ext cx="1616400" cy="97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GCS Teal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DFE2E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